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7" r:id="rId9"/>
    <p:sldId id="264" r:id="rId10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22" autoAdjust="0"/>
  </p:normalViewPr>
  <p:slideViewPr>
    <p:cSldViewPr snapToGrid="0" snapToObjects="1">
      <p:cViewPr>
        <p:scale>
          <a:sx n="75" d="100"/>
          <a:sy n="75" d="100"/>
        </p:scale>
        <p:origin x="-2064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taulukko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taulukko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taulukko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taulukko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30739747148661"/>
          <c:y val="0.151894509001334"/>
          <c:w val="0.671766881883547"/>
          <c:h val="0.760204207522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Taulukko1!$B$1</c:f>
              <c:strCache>
                <c:ptCount val="1"/>
                <c:pt idx="0">
                  <c:v>1928-1929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Tuusula</c:v>
                </c:pt>
                <c:pt idx="1">
                  <c:v>Mäntsälä</c:v>
                </c:pt>
                <c:pt idx="2">
                  <c:v>Hyvinkää</c:v>
                </c:pt>
                <c:pt idx="3">
                  <c:v>Muu</c:v>
                </c:pt>
              </c:strCache>
            </c:strRef>
          </c:cat>
          <c:val>
            <c:numRef>
              <c:f>Taulukko1!$B$2:$B$5</c:f>
              <c:numCache>
                <c:formatCode>General</c:formatCode>
                <c:ptCount val="4"/>
                <c:pt idx="0">
                  <c:v>63.0</c:v>
                </c:pt>
                <c:pt idx="1">
                  <c:v>19.0</c:v>
                </c:pt>
                <c:pt idx="2">
                  <c:v>6.0</c:v>
                </c:pt>
                <c:pt idx="3">
                  <c:v>12.0</c:v>
                </c:pt>
              </c:numCache>
            </c:numRef>
          </c:val>
        </c:ser>
        <c:ser>
          <c:idx val="1"/>
          <c:order val="1"/>
          <c:tx>
            <c:strRef>
              <c:f>Taulukko1!$C$1</c:f>
              <c:strCache>
                <c:ptCount val="1"/>
                <c:pt idx="0">
                  <c:v>1935-1936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Tuusula</c:v>
                </c:pt>
                <c:pt idx="1">
                  <c:v>Mäntsälä</c:v>
                </c:pt>
                <c:pt idx="2">
                  <c:v>Hyvinkää</c:v>
                </c:pt>
                <c:pt idx="3">
                  <c:v>Muu</c:v>
                </c:pt>
              </c:strCache>
            </c:strRef>
          </c:cat>
          <c:val>
            <c:numRef>
              <c:f>Taulukko1!$C$2:$C$5</c:f>
              <c:numCache>
                <c:formatCode>General</c:formatCode>
                <c:ptCount val="4"/>
                <c:pt idx="0">
                  <c:v>42.0</c:v>
                </c:pt>
                <c:pt idx="1">
                  <c:v>15.0</c:v>
                </c:pt>
                <c:pt idx="2">
                  <c:v>7.0</c:v>
                </c:pt>
                <c:pt idx="3">
                  <c:v>36.0</c:v>
                </c:pt>
              </c:numCache>
            </c:numRef>
          </c:val>
        </c:ser>
        <c:ser>
          <c:idx val="2"/>
          <c:order val="2"/>
          <c:tx>
            <c:strRef>
              <c:f>Taulukko1!$D$1</c:f>
              <c:strCache>
                <c:ptCount val="1"/>
                <c:pt idx="0">
                  <c:v>1938-1939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Tuusula</c:v>
                </c:pt>
                <c:pt idx="1">
                  <c:v>Mäntsälä</c:v>
                </c:pt>
                <c:pt idx="2">
                  <c:v>Hyvinkää</c:v>
                </c:pt>
                <c:pt idx="3">
                  <c:v>Muu</c:v>
                </c:pt>
              </c:strCache>
            </c:strRef>
          </c:cat>
          <c:val>
            <c:numRef>
              <c:f>Taulukko1!$D$2:$D$5</c:f>
              <c:numCache>
                <c:formatCode>General</c:formatCode>
                <c:ptCount val="4"/>
                <c:pt idx="0">
                  <c:v>38.0</c:v>
                </c:pt>
                <c:pt idx="1">
                  <c:v>15.0</c:v>
                </c:pt>
                <c:pt idx="2">
                  <c:v>7.0</c:v>
                </c:pt>
                <c:pt idx="3">
                  <c:v>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2304536"/>
        <c:axId val="-2142316776"/>
      </c:barChart>
      <c:catAx>
        <c:axId val="-214230453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42316776"/>
        <c:crosses val="autoZero"/>
        <c:auto val="1"/>
        <c:lblAlgn val="ctr"/>
        <c:lblOffset val="100"/>
        <c:noMultiLvlLbl val="0"/>
      </c:catAx>
      <c:valAx>
        <c:axId val="-2142316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23045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Taulukko1!$B$1</c:f>
              <c:strCache>
                <c:ptCount val="1"/>
                <c:pt idx="0">
                  <c:v>Syntymäpaikka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Tuusula</c:v>
                </c:pt>
                <c:pt idx="1">
                  <c:v>Mäntsälä</c:v>
                </c:pt>
                <c:pt idx="2">
                  <c:v>Hyvinkää</c:v>
                </c:pt>
                <c:pt idx="3">
                  <c:v>Muu</c:v>
                </c:pt>
              </c:strCache>
            </c:strRef>
          </c:cat>
          <c:val>
            <c:numRef>
              <c:f>Taulukko1!$B$2:$B$5</c:f>
              <c:numCache>
                <c:formatCode>General</c:formatCode>
                <c:ptCount val="4"/>
                <c:pt idx="0">
                  <c:v>0.0</c:v>
                </c:pt>
                <c:pt idx="1">
                  <c:v>6.0</c:v>
                </c:pt>
                <c:pt idx="2">
                  <c:v>0.0</c:v>
                </c:pt>
                <c:pt idx="3">
                  <c:v>13.0</c:v>
                </c:pt>
              </c:numCache>
            </c:numRef>
          </c:val>
        </c:ser>
        <c:ser>
          <c:idx val="1"/>
          <c:order val="1"/>
          <c:tx>
            <c:strRef>
              <c:f>Taulukko1!$C$1</c:f>
              <c:strCache>
                <c:ptCount val="1"/>
                <c:pt idx="0">
                  <c:v>Kotipaikka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Tuusula</c:v>
                </c:pt>
                <c:pt idx="1">
                  <c:v>Mäntsälä</c:v>
                </c:pt>
                <c:pt idx="2">
                  <c:v>Hyvinkää</c:v>
                </c:pt>
                <c:pt idx="3">
                  <c:v>Muu</c:v>
                </c:pt>
              </c:strCache>
            </c:strRef>
          </c:cat>
          <c:val>
            <c:numRef>
              <c:f>Taulukko1!$C$2:$C$5</c:f>
              <c:numCache>
                <c:formatCode>General</c:formatCode>
                <c:ptCount val="4"/>
                <c:pt idx="0">
                  <c:v>6.0</c:v>
                </c:pt>
                <c:pt idx="1">
                  <c:v>6.0</c:v>
                </c:pt>
                <c:pt idx="2">
                  <c:v>0.0</c:v>
                </c:pt>
                <c:pt idx="3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684552"/>
        <c:axId val="2137709512"/>
      </c:barChart>
      <c:catAx>
        <c:axId val="2137684552"/>
        <c:scaling>
          <c:orientation val="minMax"/>
        </c:scaling>
        <c:delete val="0"/>
        <c:axPos val="b"/>
        <c:majorTickMark val="out"/>
        <c:minorTickMark val="none"/>
        <c:tickLblPos val="nextTo"/>
        <c:crossAx val="2137709512"/>
        <c:crosses val="autoZero"/>
        <c:auto val="1"/>
        <c:lblAlgn val="ctr"/>
        <c:lblOffset val="100"/>
        <c:noMultiLvlLbl val="0"/>
      </c:catAx>
      <c:valAx>
        <c:axId val="2137709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76845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Taulukko1!$B$1</c:f>
              <c:strCache>
                <c:ptCount val="1"/>
                <c:pt idx="0">
                  <c:v>1928-1929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Virkamiehet, ammatin harj</c:v>
                </c:pt>
                <c:pt idx="1">
                  <c:v>Teollisuus, kauppa, liikenne</c:v>
                </c:pt>
                <c:pt idx="2">
                  <c:v>Maa- ja metsätalous</c:v>
                </c:pt>
                <c:pt idx="3">
                  <c:v>Työväki, palveluskunta</c:v>
                </c:pt>
              </c:strCache>
            </c:strRef>
          </c:cat>
          <c:val>
            <c:numRef>
              <c:f>Taulukko1!$B$2:$B$5</c:f>
              <c:numCache>
                <c:formatCode>General</c:formatCode>
                <c:ptCount val="4"/>
                <c:pt idx="0">
                  <c:v>14.0</c:v>
                </c:pt>
                <c:pt idx="1">
                  <c:v>28.0</c:v>
                </c:pt>
                <c:pt idx="2">
                  <c:v>41.8</c:v>
                </c:pt>
                <c:pt idx="3">
                  <c:v>16.2</c:v>
                </c:pt>
              </c:numCache>
            </c:numRef>
          </c:val>
        </c:ser>
        <c:ser>
          <c:idx val="1"/>
          <c:order val="1"/>
          <c:tx>
            <c:strRef>
              <c:f>Taulukko1!$C$1</c:f>
              <c:strCache>
                <c:ptCount val="1"/>
                <c:pt idx="0">
                  <c:v>1935-1936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Virkamiehet, ammatin harj</c:v>
                </c:pt>
                <c:pt idx="1">
                  <c:v>Teollisuus, kauppa, liikenne</c:v>
                </c:pt>
                <c:pt idx="2">
                  <c:v>Maa- ja metsätalous</c:v>
                </c:pt>
                <c:pt idx="3">
                  <c:v>Työväki, palveluskunta</c:v>
                </c:pt>
              </c:strCache>
            </c:strRef>
          </c:cat>
          <c:val>
            <c:numRef>
              <c:f>Taulukko1!$C$2:$C$5</c:f>
              <c:numCache>
                <c:formatCode>General</c:formatCode>
                <c:ptCount val="4"/>
                <c:pt idx="0">
                  <c:v>16.9</c:v>
                </c:pt>
                <c:pt idx="1">
                  <c:v>44.0</c:v>
                </c:pt>
                <c:pt idx="2">
                  <c:v>29.9</c:v>
                </c:pt>
                <c:pt idx="3">
                  <c:v>9.2</c:v>
                </c:pt>
              </c:numCache>
            </c:numRef>
          </c:val>
        </c:ser>
        <c:ser>
          <c:idx val="2"/>
          <c:order val="2"/>
          <c:tx>
            <c:strRef>
              <c:f>Taulukko1!$D$1</c:f>
              <c:strCache>
                <c:ptCount val="1"/>
                <c:pt idx="0">
                  <c:v>1936-1938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Virkamiehet, ammatin harj</c:v>
                </c:pt>
                <c:pt idx="1">
                  <c:v>Teollisuus, kauppa, liikenne</c:v>
                </c:pt>
                <c:pt idx="2">
                  <c:v>Maa- ja metsätalous</c:v>
                </c:pt>
                <c:pt idx="3">
                  <c:v>Työväki, palveluskunta</c:v>
                </c:pt>
              </c:strCache>
            </c:strRef>
          </c:cat>
          <c:val>
            <c:numRef>
              <c:f>Taulukko1!$D$2:$D$5</c:f>
              <c:numCache>
                <c:formatCode>General</c:formatCode>
                <c:ptCount val="4"/>
                <c:pt idx="0">
                  <c:v>16.1</c:v>
                </c:pt>
                <c:pt idx="1">
                  <c:v>45.4</c:v>
                </c:pt>
                <c:pt idx="2">
                  <c:v>24.0</c:v>
                </c:pt>
                <c:pt idx="3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565304"/>
        <c:axId val="2137568280"/>
      </c:barChart>
      <c:catAx>
        <c:axId val="2137565304"/>
        <c:scaling>
          <c:orientation val="minMax"/>
        </c:scaling>
        <c:delete val="0"/>
        <c:axPos val="b"/>
        <c:majorTickMark val="out"/>
        <c:minorTickMark val="none"/>
        <c:tickLblPos val="nextTo"/>
        <c:crossAx val="2137568280"/>
        <c:crosses val="autoZero"/>
        <c:auto val="1"/>
        <c:lblAlgn val="ctr"/>
        <c:lblOffset val="100"/>
        <c:noMultiLvlLbl val="0"/>
      </c:catAx>
      <c:valAx>
        <c:axId val="2137568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7565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Taulukko1!$B$1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Taulukko1!$A$2:$A$5</c:f>
              <c:strCache>
                <c:ptCount val="4"/>
                <c:pt idx="0">
                  <c:v>Tuusula</c:v>
                </c:pt>
                <c:pt idx="1">
                  <c:v>Mäntsälä</c:v>
                </c:pt>
                <c:pt idx="2">
                  <c:v>Hyvinkää</c:v>
                </c:pt>
                <c:pt idx="3">
                  <c:v>MUU</c:v>
                </c:pt>
              </c:strCache>
            </c:strRef>
          </c:cat>
          <c:val>
            <c:numRef>
              <c:f>Taulukko1!$B$2:$B$5</c:f>
              <c:numCache>
                <c:formatCode>General</c:formatCode>
                <c:ptCount val="4"/>
                <c:pt idx="0">
                  <c:v>33.0</c:v>
                </c:pt>
                <c:pt idx="1">
                  <c:v>15.0</c:v>
                </c:pt>
                <c:pt idx="2">
                  <c:v>15.0</c:v>
                </c:pt>
                <c:pt idx="3">
                  <c:v>37.0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7665976"/>
        <c:axId val="2137600648"/>
      </c:barChart>
      <c:catAx>
        <c:axId val="2137665976"/>
        <c:scaling>
          <c:orientation val="minMax"/>
        </c:scaling>
        <c:delete val="0"/>
        <c:axPos val="b"/>
        <c:majorTickMark val="out"/>
        <c:minorTickMark val="none"/>
        <c:tickLblPos val="nextTo"/>
        <c:crossAx val="2137600648"/>
        <c:crosses val="autoZero"/>
        <c:auto val="1"/>
        <c:lblAlgn val="ctr"/>
        <c:lblOffset val="100"/>
        <c:noMultiLvlLbl val="0"/>
      </c:catAx>
      <c:valAx>
        <c:axId val="2137600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376659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1B503-B5D5-E147-AEFC-4BCD1B44F5E7}" type="datetimeFigureOut">
              <a:rPr lang="fi-FI" smtClean="0"/>
              <a:t>1.10.18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8752D-D58D-6A45-ACE3-A4DFC187F2F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532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3DF66-83D2-E946-B8D3-4F3CC42CDA73}" type="datetimeFigureOut">
              <a:rPr lang="fi-FI" smtClean="0"/>
              <a:t>1.10.18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241DF-0967-4E47-B84A-01B790ACE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89623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7D0F-04D2-4542-9A58-4F32BE18C2D0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B22D-4DC8-9846-A4AC-3D3125EA27AF}" type="datetime1">
              <a:rPr lang="en-US" smtClean="0"/>
              <a:t>1.10.18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1254-6A07-6D4D-965B-DEF51BD2EA2D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A543-7B63-A64A-B234-2C8360926BCF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, jossa o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EC3C-09E9-0A40-A6EB-AD24069864D6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A28-B1E0-1C43-9FA5-42FC31C796D2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6FC1-0BA3-894A-A998-0C30BD60B66D}" type="datetime1">
              <a:rPr lang="en-US" smtClean="0"/>
              <a:t>1.10.18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A146-950A-4E41-85CB-A6CB7573F230}" type="datetime1">
              <a:rPr lang="en-US" smtClean="0"/>
              <a:t>1.10.18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0AD39-7891-DB44-AC14-E39AA65B1B0E}" type="datetime1">
              <a:rPr lang="en-US" smtClean="0"/>
              <a:t>1.10.18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F865-3573-3946-B731-C7631194BED7}" type="datetime1">
              <a:rPr lang="en-US" smtClean="0"/>
              <a:t>1.10.18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CFAA4-1772-954C-B6A8-37EC3A17F044}" type="datetime1">
              <a:rPr lang="en-US" smtClean="0"/>
              <a:t>1.10.18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BC4A52-EF86-A74B-A993-6F761B7BED03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Atso Taipale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2AD59A9E-F46D-D648-940D-0BE044EF3BCF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322921" y="269875"/>
            <a:ext cx="6498158" cy="1860550"/>
          </a:xfrm>
        </p:spPr>
        <p:txBody>
          <a:bodyPr/>
          <a:lstStyle/>
          <a:p>
            <a:r>
              <a:rPr lang="fi-FI" sz="4800" b="1" dirty="0">
                <a:solidFill>
                  <a:srgbClr val="262626"/>
                </a:solidFill>
                <a:latin typeface="ArialMT"/>
              </a:rPr>
              <a:t/>
            </a:r>
            <a:br>
              <a:rPr lang="fi-FI" sz="4800" b="1" dirty="0">
                <a:solidFill>
                  <a:srgbClr val="262626"/>
                </a:solidFill>
                <a:latin typeface="ArialMT"/>
              </a:rPr>
            </a:br>
            <a:r>
              <a:rPr lang="fi-FI" sz="4800" b="1" dirty="0">
                <a:solidFill>
                  <a:srgbClr val="262626"/>
                </a:solidFill>
                <a:latin typeface="ArialMT"/>
              </a:rPr>
              <a:t/>
            </a:r>
            <a:br>
              <a:rPr lang="fi-FI" sz="4800" b="1" dirty="0">
                <a:solidFill>
                  <a:srgbClr val="262626"/>
                </a:solidFill>
                <a:latin typeface="ArialMT"/>
              </a:rPr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130425"/>
            <a:ext cx="6400800" cy="350837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i-FI" sz="3600" b="1" spc="50" dirty="0" smtClean="0">
                <a:ln w="11430"/>
                <a:solidFill>
                  <a:srgbClr val="26262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cs typeface="Arial Black"/>
              </a:rPr>
              <a:t>KEITÄ OLIVAT JÄRVENPÄÄN YHTEISKOULUN ENSIMMÄISET YLIOPPILAAT </a:t>
            </a:r>
            <a:r>
              <a:rPr lang="fi-FI" sz="2400" b="1" spc="50" dirty="0" smtClean="0">
                <a:ln w="11430"/>
                <a:solidFill>
                  <a:srgbClr val="26262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MT"/>
              </a:rPr>
              <a:t>?</a:t>
            </a:r>
            <a:endParaRPr lang="fi-FI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MT"/>
            </a:endParaRP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A457B-2E62-D941-9CDF-0D16908A8030}" type="datetime1">
              <a:rPr lang="en-US" smtClean="0"/>
              <a:t>1.10.18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504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 descr="Ensimmäiset ylioppilaat 1936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125" y="107577"/>
            <a:ext cx="6778625" cy="7882312"/>
          </a:xfrm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500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Lukio-opiskelu 1930-luvulla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275" y="1444532"/>
            <a:ext cx="8042276" cy="4831136"/>
          </a:xfrm>
        </p:spPr>
        <p:txBody>
          <a:bodyPr>
            <a:normAutofit lnSpcReduction="10000"/>
          </a:bodyPr>
          <a:lstStyle/>
          <a:p>
            <a:r>
              <a:rPr lang="fi-FI" dirty="0" smtClean="0"/>
              <a:t>Lukioita oli 1938 146 , joista vain viidennes sijaitsi maaseudulla</a:t>
            </a:r>
          </a:p>
          <a:p>
            <a:r>
              <a:rPr lang="fi-FI" dirty="0" smtClean="0"/>
              <a:t>Ylioppilaita valmistui vuosittain noin 2000 (3 % ikäluokasta, joista naisia vuosikymmenen lopussa vajaa puolet)</a:t>
            </a:r>
          </a:p>
          <a:p>
            <a:r>
              <a:rPr lang="fi-FI" dirty="0" smtClean="0"/>
              <a:t>Nopea kasvu alkoi vasta 1950-luvun lopulla, huippu saavutettiin  vuosituhannen vaihteessa</a:t>
            </a:r>
          </a:p>
          <a:p>
            <a:r>
              <a:rPr lang="fi-FI" dirty="0" smtClean="0"/>
              <a:t>Lukiolaisten vanhemmista suhteellisen suuri osuus kuului ylimpiin sosiaaliryhmiin</a:t>
            </a:r>
          </a:p>
          <a:p>
            <a:r>
              <a:rPr lang="fi-FI" dirty="0"/>
              <a:t> </a:t>
            </a:r>
            <a:r>
              <a:rPr lang="fi-FI" dirty="0" smtClean="0"/>
              <a:t>”Ylioppilastulva” huolestutti: tason lasku ja naisistuminen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524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Oppilaiden kotipaikat %</a:t>
            </a:r>
            <a:endParaRPr lang="fi-FI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052182"/>
              </p:ext>
            </p:extLst>
          </p:nvPr>
        </p:nvGraphicFramePr>
        <p:xfrm>
          <a:off x="549275" y="1266451"/>
          <a:ext cx="8042275" cy="559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79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Vuoden 1936 abiturienttien syntymä- ja kotipaikat</a:t>
            </a:r>
            <a:endParaRPr lang="fi-FI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9730380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282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Vanhempien ammattiryhmät %</a:t>
            </a:r>
            <a:endParaRPr lang="fi-FI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450935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878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 smtClean="0"/>
              <a:t>Ylioppilaiden kotipaikat 1936-1939 (n= 91)</a:t>
            </a:r>
            <a:endParaRPr lang="fi-FI" sz="2400" dirty="0"/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331065"/>
              </p:ext>
            </p:extLst>
          </p:nvPr>
        </p:nvGraphicFramePr>
        <p:xfrm>
          <a:off x="549275" y="1600200"/>
          <a:ext cx="80422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03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/>
          <a:srcRect l="-27867" r="-27867"/>
          <a:stretch>
            <a:fillRect/>
          </a:stretch>
        </p:blipFill>
        <p:spPr>
          <a:xfrm>
            <a:off x="-641351" y="809625"/>
            <a:ext cx="5746750" cy="5308601"/>
          </a:xfrm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76" y="-1"/>
            <a:ext cx="2540560" cy="3587751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99" y="3386666"/>
            <a:ext cx="3073401" cy="3254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02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Lähteet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9275" y="1253067"/>
            <a:ext cx="8042276" cy="4876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dirty="0" smtClean="0"/>
              <a:t>Järvenpään yhteiskoulun 25-vuotiskertomus. Lukuvuodet 1928-53. Hyvinkään kirjapaino.</a:t>
            </a:r>
          </a:p>
          <a:p>
            <a:pPr marL="0" indent="0">
              <a:buNone/>
            </a:pPr>
            <a:r>
              <a:rPr lang="fi-FI" dirty="0" smtClean="0"/>
              <a:t>Järvenpään yhteiskoulun vuosikertomukset 1928-1939.</a:t>
            </a:r>
          </a:p>
          <a:p>
            <a:pPr marL="0" indent="0">
              <a:buNone/>
            </a:pPr>
            <a:r>
              <a:rPr lang="fi-FI" dirty="0" err="1" smtClean="0"/>
              <a:t>Kaarninen</a:t>
            </a:r>
            <a:r>
              <a:rPr lang="fi-FI" dirty="0" smtClean="0"/>
              <a:t>, M. &amp; </a:t>
            </a:r>
            <a:r>
              <a:rPr lang="fi-FI" dirty="0" err="1" smtClean="0"/>
              <a:t>Kaarninen</a:t>
            </a:r>
            <a:r>
              <a:rPr lang="fi-FI" dirty="0" smtClean="0"/>
              <a:t>, P. (2002). Sivistyksen portti. Ylioppilastutkinnon historia.  Keuruu: Otavan kirjapaino.</a:t>
            </a:r>
          </a:p>
          <a:p>
            <a:pPr marL="0" indent="0">
              <a:buNone/>
            </a:pPr>
            <a:r>
              <a:rPr lang="fi-FI" dirty="0" err="1" smtClean="0"/>
              <a:t>Kännön</a:t>
            </a:r>
            <a:r>
              <a:rPr lang="fi-FI" dirty="0" smtClean="0"/>
              <a:t> perheen kotiarkisto. Helsinki.</a:t>
            </a:r>
          </a:p>
          <a:p>
            <a:pPr marL="0" indent="0">
              <a:buNone/>
            </a:pPr>
            <a:r>
              <a:rPr lang="fi-FI" dirty="0" smtClean="0"/>
              <a:t>Laulajainen, L. (1990). Eila </a:t>
            </a:r>
            <a:r>
              <a:rPr lang="fi-FI" dirty="0" err="1" smtClean="0"/>
              <a:t>Kännö</a:t>
            </a:r>
            <a:r>
              <a:rPr lang="fi-FI" dirty="0" smtClean="0"/>
              <a:t> – naisena miesten maailmassa. Keuruu: Otavan kirjapaino</a:t>
            </a:r>
          </a:p>
          <a:p>
            <a:pPr marL="0" indent="0">
              <a:buNone/>
            </a:pPr>
            <a:r>
              <a:rPr lang="fi-FI" dirty="0" smtClean="0"/>
              <a:t>Taipale</a:t>
            </a:r>
            <a:r>
              <a:rPr lang="fi-FI" dirty="0" smtClean="0"/>
              <a:t>, A. (2005). Nahkalinnasta uuden lukion areenalle. </a:t>
            </a:r>
            <a:r>
              <a:rPr lang="fi-FI" dirty="0" err="1" smtClean="0"/>
              <a:t>www.rotary.fi/jarvenpaa/julkaisut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792CB-1ED7-E847-B162-62F34D6C4D98}" type="datetime1">
              <a:rPr lang="en-US" smtClean="0"/>
              <a:t>1.10.18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Atso Taipale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474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uulenvire">
  <a:themeElements>
    <a:clrScheme name="Tuulenvir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Tuulenvir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Tuulenvir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Tuulenvire.thmx</Template>
  <TotalTime>4114</TotalTime>
  <Words>212</Words>
  <Application>Microsoft Macintosh PowerPoint</Application>
  <PresentationFormat>Näytössä katseltava diaesitys (4:3)</PresentationFormat>
  <Paragraphs>41</Paragraphs>
  <Slides>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Tuulenvire</vt:lpstr>
      <vt:lpstr>  </vt:lpstr>
      <vt:lpstr>PowerPoint-esitys</vt:lpstr>
      <vt:lpstr>Lukio-opiskelu 1930-luvulla</vt:lpstr>
      <vt:lpstr>Oppilaiden kotipaikat %</vt:lpstr>
      <vt:lpstr>Vuoden 1936 abiturienttien syntymä- ja kotipaikat</vt:lpstr>
      <vt:lpstr>Vanhempien ammattiryhmät %</vt:lpstr>
      <vt:lpstr>Ylioppilaiden kotipaikat 1936-1939 (n= 91)</vt:lpstr>
      <vt:lpstr>PowerPoint-esitys</vt:lpstr>
      <vt:lpstr>Lähteet</vt:lpstr>
    </vt:vector>
  </TitlesOfParts>
  <Company>TAIPALE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Atso Taipale</dc:creator>
  <cp:lastModifiedBy>Atso Taipale</cp:lastModifiedBy>
  <cp:revision>32</cp:revision>
  <dcterms:created xsi:type="dcterms:W3CDTF">2016-09-19T16:02:52Z</dcterms:created>
  <dcterms:modified xsi:type="dcterms:W3CDTF">2018-10-01T11:17:19Z</dcterms:modified>
</cp:coreProperties>
</file>